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14"/>
  </p:notesMasterIdLst>
  <p:handoutMasterIdLst>
    <p:handoutMasterId r:id="rId15"/>
  </p:handoutMasterIdLst>
  <p:sldIdLst>
    <p:sldId id="256" r:id="rId5"/>
    <p:sldId id="286" r:id="rId6"/>
    <p:sldId id="257" r:id="rId7"/>
    <p:sldId id="258" r:id="rId8"/>
    <p:sldId id="259" r:id="rId9"/>
    <p:sldId id="278" r:id="rId10"/>
    <p:sldId id="282" r:id="rId11"/>
    <p:sldId id="260" r:id="rId12"/>
    <p:sldId id="28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432" autoAdjust="0"/>
  </p:normalViewPr>
  <p:slideViewPr>
    <p:cSldViewPr snapToGrid="0">
      <p:cViewPr varScale="1">
        <p:scale>
          <a:sx n="83" d="100"/>
          <a:sy n="83" d="100"/>
        </p:scale>
        <p:origin x="686"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12/22/2022</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2243264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40595326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6092644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105655495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0788149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3700845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41570842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9818629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52278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1525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476822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2650699029"/>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9747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699957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cap="all"/>
              <a:t>May 21, 20XX</a:t>
            </a:r>
            <a:endParaRPr lang="en-US" cap="all"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339469532"/>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cap="all"/>
              <a:t>May 21, 20XX</a:t>
            </a:r>
            <a:endParaRPr lang="en-US" cap="all"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262883021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cap="all"/>
              <a:t>May 21, 20XX</a:t>
            </a:r>
            <a:endParaRPr lang="en-US" cap="all"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125728197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r>
              <a:rPr lang="en-US" cap="all"/>
              <a:t>May 21, 20XX</a:t>
            </a:r>
            <a:endParaRPr lang="en-US" cap="all"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374472434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cap="all"/>
              <a:t>May 21, 20XX</a:t>
            </a:r>
            <a:endParaRPr lang="en-US" cap="all"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98939200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cap="all"/>
              <a:t>May 21, 20XX</a:t>
            </a:r>
            <a:endParaRPr lang="en-US" cap="all"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312297574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cap="all"/>
              <a:t>May 21, 20XX</a:t>
            </a:r>
            <a:endParaRPr lang="en-US" cap="all"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1083118625"/>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9">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r>
              <a:rPr lang="en-US" cap="all"/>
              <a:t>May 21, 20XX</a:t>
            </a:r>
            <a:endParaRPr lang="en-US" cap="all"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defRPr/>
            </a:pPr>
            <a:fld id="{8D1FC6F8-0BCD-47E9-9C64-690771D9C143}" type="slidenum">
              <a:rPr lang="en-US" smtClean="0"/>
              <a:pPr>
                <a:defRPr/>
              </a:pPr>
              <a:t>‹#›</a:t>
            </a:fld>
            <a:endParaRPr lang="en-US" dirty="0"/>
          </a:p>
        </p:txBody>
      </p:sp>
    </p:spTree>
    <p:extLst>
      <p:ext uri="{BB962C8B-B14F-4D97-AF65-F5344CB8AC3E}">
        <p14:creationId xmlns:p14="http://schemas.microsoft.com/office/powerpoint/2010/main" val="135614545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654" r:id="rId22"/>
    <p:sldLayoutId id="2147483655" r:id="rId23"/>
    <p:sldLayoutId id="2147483656" r:id="rId24"/>
    <p:sldLayoutId id="2147483657" r:id="rId25"/>
    <p:sldLayoutId id="2147483658" r:id="rId26"/>
    <p:sldLayoutId id="2147483659" r:id="rId27"/>
    <p:sldLayoutId id="2147483669" r:id="rId28"/>
    <p:sldLayoutId id="2147483660" r:id="rId29"/>
    <p:sldLayoutId id="2147483661" r:id="rId30"/>
    <p:sldLayoutId id="2147483662" r:id="rId31"/>
    <p:sldLayoutId id="2147483663" r:id="rId32"/>
    <p:sldLayoutId id="2147483664" r:id="rId33"/>
    <p:sldLayoutId id="2147483665" r:id="rId34"/>
    <p:sldLayoutId id="2147483666" r:id="rId35"/>
    <p:sldLayoutId id="2147483667" r:id="rId36"/>
    <p:sldLayoutId id="2147483668" r:id="rId37"/>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299201" y="1584899"/>
            <a:ext cx="4989628" cy="1844101"/>
          </a:xfrm>
        </p:spPr>
        <p:txBody>
          <a:bodyPr>
            <a:noAutofit/>
          </a:bodyPr>
          <a:lstStyle/>
          <a:p>
            <a:r>
              <a:rPr lang="en-US" sz="2800" cap="none" dirty="0"/>
              <a:t>Toga's storage ransomware challenge</a:t>
            </a:r>
            <a:br>
              <a:rPr lang="en-US" sz="2800" cap="none" dirty="0"/>
            </a:br>
            <a:br>
              <a:rPr lang="en-US" sz="2800" cap="none" dirty="0"/>
            </a:br>
            <a:r>
              <a:rPr lang="en-US" sz="2800" cap="none" dirty="0"/>
              <a:t>Group 17:</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2705032" y="2632384"/>
            <a:ext cx="4989628" cy="1334614"/>
          </a:xfrm>
        </p:spPr>
        <p:txBody>
          <a:bodyPr>
            <a:normAutofit/>
          </a:bodyPr>
          <a:lstStyle/>
          <a:p>
            <a:r>
              <a:rPr lang="en-US" dirty="0"/>
              <a:t>Saher Daoud</a:t>
            </a:r>
          </a:p>
          <a:p>
            <a:r>
              <a:rPr lang="en-US" dirty="0" err="1"/>
              <a:t>Wajd</a:t>
            </a:r>
            <a:r>
              <a:rPr lang="en-US" dirty="0"/>
              <a:t> Ali Saleh</a:t>
            </a:r>
          </a:p>
          <a:p>
            <a:r>
              <a:rPr lang="en-US" dirty="0" err="1"/>
              <a:t>Eissa</a:t>
            </a:r>
            <a:r>
              <a:rPr lang="en-US" dirty="0"/>
              <a:t> </a:t>
            </a:r>
            <a:r>
              <a:rPr lang="en-US" dirty="0" err="1"/>
              <a:t>Wahsh</a:t>
            </a:r>
            <a:endParaRPr lang="en-US" dirty="0"/>
          </a:p>
        </p:txBody>
      </p:sp>
      <p:sp>
        <p:nvSpPr>
          <p:cNvPr id="4" name="Footer Placeholder 2">
            <a:extLst>
              <a:ext uri="{FF2B5EF4-FFF2-40B4-BE49-F238E27FC236}">
                <a16:creationId xmlns:a16="http://schemas.microsoft.com/office/drawing/2014/main" id="{A695DD5D-FBD2-5075-F3B4-8DD2400166B4}"/>
              </a:ext>
            </a:extLst>
          </p:cNvPr>
          <p:cNvSpPr txBox="1">
            <a:spLocks/>
          </p:cNvSpPr>
          <p:nvPr/>
        </p:nvSpPr>
        <p:spPr>
          <a:xfrm>
            <a:off x="677334" y="6041362"/>
            <a:ext cx="62976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solidFill>
                  <a:schemeClr val="accent6"/>
                </a:solidFill>
              </a:rPr>
              <a:t>Hackton</a:t>
            </a:r>
            <a:r>
              <a:rPr lang="en-US" dirty="0">
                <a:solidFill>
                  <a:schemeClr val="accent6"/>
                </a:solidFill>
              </a:rPr>
              <a:t> by </a:t>
            </a:r>
            <a:r>
              <a:rPr lang="en-US" dirty="0" err="1">
                <a:solidFill>
                  <a:schemeClr val="accent6"/>
                </a:solidFill>
              </a:rPr>
              <a:t>toganetworks</a:t>
            </a:r>
            <a:r>
              <a:rPr lang="en-US" dirty="0">
                <a:solidFill>
                  <a:schemeClr val="accent6"/>
                </a:solidFill>
              </a:rPr>
              <a:t> a HUAWEI company</a:t>
            </a:r>
          </a:p>
        </p:txBody>
      </p:sp>
      <p:sp>
        <p:nvSpPr>
          <p:cNvPr id="5" name="Date Placeholder 1">
            <a:extLst>
              <a:ext uri="{FF2B5EF4-FFF2-40B4-BE49-F238E27FC236}">
                <a16:creationId xmlns:a16="http://schemas.microsoft.com/office/drawing/2014/main" id="{C9038242-BC61-96C7-BC6D-DE8EA9DC189C}"/>
              </a:ext>
            </a:extLst>
          </p:cNvPr>
          <p:cNvSpPr txBox="1">
            <a:spLocks/>
          </p:cNvSpPr>
          <p:nvPr/>
        </p:nvSpPr>
        <p:spPr>
          <a:xfrm>
            <a:off x="7694660" y="6041362"/>
            <a:ext cx="1458576"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100" dirty="0">
                <a:solidFill>
                  <a:schemeClr val="accent6"/>
                </a:solidFill>
              </a:rPr>
              <a:t>December 15, 2022</a:t>
            </a:r>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6985C3-4210-35D1-0A6A-6AD116CF4F80}"/>
              </a:ext>
            </a:extLst>
          </p:cNvPr>
          <p:cNvSpPr txBox="1"/>
          <p:nvPr/>
        </p:nvSpPr>
        <p:spPr>
          <a:xfrm>
            <a:off x="241636" y="366147"/>
            <a:ext cx="5854364" cy="2492990"/>
          </a:xfrm>
          <a:prstGeom prst="rect">
            <a:avLst/>
          </a:prstGeom>
          <a:noFill/>
        </p:spPr>
        <p:txBody>
          <a:bodyPr wrap="square">
            <a:spAutoFit/>
          </a:bodyPr>
          <a:lstStyle/>
          <a:p>
            <a:r>
              <a:rPr lang="en-US" sz="2800" dirty="0">
                <a:solidFill>
                  <a:schemeClr val="accent6"/>
                </a:solidFill>
              </a:rPr>
              <a:t>Ransomware Definition </a:t>
            </a:r>
          </a:p>
          <a:p>
            <a:endParaRPr lang="en-US" sz="2800" dirty="0">
              <a:solidFill>
                <a:schemeClr val="accent6"/>
              </a:solidFill>
            </a:endParaRPr>
          </a:p>
          <a:p>
            <a:endParaRPr lang="en-US" sz="2800" dirty="0">
              <a:solidFill>
                <a:schemeClr val="accent6"/>
              </a:solidFill>
            </a:endParaRPr>
          </a:p>
          <a:p>
            <a:r>
              <a:rPr lang="en-US" dirty="0">
                <a:solidFill>
                  <a:schemeClr val="bg1"/>
                </a:solidFill>
              </a:rPr>
              <a:t>“Cyber extortion where a malicious actor infiltrates an environment and encrypts and exfiltrates files, denying access and threating disclosure, unless the victim pays a ransom” </a:t>
            </a:r>
          </a:p>
        </p:txBody>
      </p:sp>
    </p:spTree>
    <p:extLst>
      <p:ext uri="{BB962C8B-B14F-4D97-AF65-F5344CB8AC3E}">
        <p14:creationId xmlns:p14="http://schemas.microsoft.com/office/powerpoint/2010/main" val="252101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296066" y="382010"/>
            <a:ext cx="4579970" cy="538038"/>
          </a:xfrm>
        </p:spPr>
        <p:txBody>
          <a:bodyPr/>
          <a:lstStyle/>
          <a:p>
            <a:r>
              <a:rPr lang="en-US" dirty="0"/>
              <a:t>Our mission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296066" y="1316316"/>
            <a:ext cx="4938756" cy="2770500"/>
          </a:xfrm>
        </p:spPr>
        <p:txBody>
          <a:bodyPr>
            <a:normAutofit/>
          </a:bodyPr>
          <a:lstStyle/>
          <a:p>
            <a:r>
              <a:rPr lang="en-US" sz="1800" dirty="0"/>
              <a:t>Given 3 datasets and for each dataset 10 snapshots from 10 different times, we need to find in every dataset which file has been attacked/infected and in which snapshot exactly it was infected.</a:t>
            </a:r>
          </a:p>
        </p:txBody>
      </p:sp>
    </p:spTree>
    <p:extLst>
      <p:ext uri="{BB962C8B-B14F-4D97-AF65-F5344CB8AC3E}">
        <p14:creationId xmlns:p14="http://schemas.microsoft.com/office/powerpoint/2010/main" val="218423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162935"/>
            <a:ext cx="4919354" cy="667498"/>
          </a:xfrm>
        </p:spPr>
        <p:txBody>
          <a:bodyPr/>
          <a:lstStyle/>
          <a:p>
            <a:r>
              <a:rPr lang="en-US" dirty="0"/>
              <a:t>How we started</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15"/>
          </p:nvPr>
        </p:nvSpPr>
        <p:spPr>
          <a:xfrm>
            <a:off x="234564" y="1229110"/>
            <a:ext cx="6378672" cy="4155690"/>
          </a:xfrm>
        </p:spPr>
        <p:txBody>
          <a:bodyPr>
            <a:normAutofit/>
          </a:bodyPr>
          <a:lstStyle/>
          <a:p>
            <a:pPr marL="285750" indent="-285750">
              <a:buFontTx/>
              <a:buChar char="-"/>
            </a:pPr>
            <a:r>
              <a:rPr lang="en-US" dirty="0"/>
              <a:t>We thought of a few different ways to detect the infected files such as :</a:t>
            </a:r>
          </a:p>
          <a:p>
            <a:r>
              <a:rPr lang="en-US" dirty="0"/>
              <a:t> 1. Checking the file extension, we noticed that some files got renamed and its extension got changed in this pattern : example.jpg </a:t>
            </a:r>
            <a:r>
              <a:rPr lang="en-US" dirty="0">
                <a:sym typeface="Wingdings" panose="05000000000000000000" pitchFamily="2" charset="2"/>
              </a:rPr>
              <a:t> example.htn.jpg.</a:t>
            </a:r>
          </a:p>
          <a:p>
            <a:r>
              <a:rPr lang="en-US" dirty="0">
                <a:sym typeface="Wingdings" panose="05000000000000000000" pitchFamily="2" charset="2"/>
              </a:rPr>
              <a:t>2. The second and most important way to check if the file got infected was by calculating its entropy:</a:t>
            </a:r>
          </a:p>
          <a:p>
            <a:r>
              <a:rPr lang="en-US" b="1" i="0" dirty="0">
                <a:effectLst/>
              </a:rPr>
              <a:t>When a text file is infected with malware, such as ransomware, and the content of the file becomes gibberish or appears random, the entropy of the file may be close to 1. Entropy is a measure of the randomness or disorder of a system, and a file with high entropy is likely to be more random and less predictable. In the case of an infected file, the gibberish or random content may result in a high entropy value.</a:t>
            </a:r>
            <a:endParaRPr lang="en-US" b="1" dirty="0"/>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12"/>
          </p:nvPr>
        </p:nvSpPr>
        <p:spPr>
          <a:xfrm>
            <a:off x="234564" y="830433"/>
            <a:ext cx="8048728" cy="600242"/>
          </a:xfrm>
        </p:spPr>
        <p:txBody>
          <a:bodyPr/>
          <a:lstStyle/>
          <a:p>
            <a:r>
              <a:rPr lang="en-US" dirty="0"/>
              <a:t>- We analyzed how an encrypted file looks like </a:t>
            </a:r>
          </a:p>
          <a:p>
            <a:endParaRPr lang="en-US" dirty="0"/>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13"/>
          </p:nvPr>
        </p:nvSpPr>
        <p:spPr>
          <a:xfrm>
            <a:off x="234564" y="5095752"/>
            <a:ext cx="7319424" cy="533138"/>
          </a:xfrm>
        </p:spPr>
        <p:txBody>
          <a:bodyPr>
            <a:normAutofit/>
          </a:bodyPr>
          <a:lstStyle/>
          <a:p>
            <a:r>
              <a:rPr lang="en-US" dirty="0"/>
              <a:t>-   We combined those methods to one single algorithm</a:t>
            </a:r>
          </a:p>
          <a:p>
            <a:endParaRPr lang="en-US" dirty="0"/>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p:txBody>
          <a:bodyPr/>
          <a:lstStyle/>
          <a:p>
            <a:r>
              <a:rPr lang="en-US" dirty="0"/>
              <a:t>ALGORITHM FLOW</a:t>
            </a:r>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87856" y="3873737"/>
            <a:ext cx="3187806" cy="759355"/>
          </a:xfrm>
        </p:spPr>
        <p:txBody>
          <a:bodyPr>
            <a:normAutofit lnSpcReduction="10000"/>
          </a:bodyPr>
          <a:lstStyle/>
          <a:p>
            <a:r>
              <a:rPr lang="en-US" dirty="0"/>
              <a:t>Check for changes in a file between snapshots – Date + Time</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13"/>
          </p:nvPr>
        </p:nvSpPr>
        <p:spPr>
          <a:xfrm>
            <a:off x="4616745" y="3873737"/>
            <a:ext cx="2299034" cy="743170"/>
          </a:xfrm>
        </p:spPr>
        <p:txBody>
          <a:bodyPr>
            <a:normAutofit lnSpcReduction="10000"/>
          </a:bodyPr>
          <a:lstStyle/>
          <a:p>
            <a:pPr algn="l"/>
            <a:r>
              <a:rPr lang="en-US" sz="1600" dirty="0">
                <a:solidFill>
                  <a:schemeClr val="accent6"/>
                </a:solidFill>
              </a:rPr>
              <a:t>check files extension if it contains “</a:t>
            </a:r>
            <a:r>
              <a:rPr lang="en-US" sz="1600" dirty="0" err="1">
                <a:solidFill>
                  <a:schemeClr val="accent6"/>
                </a:solidFill>
              </a:rPr>
              <a:t>htn</a:t>
            </a:r>
            <a:r>
              <a:rPr lang="en-US" sz="1600" dirty="0">
                <a:solidFill>
                  <a:schemeClr val="accent6"/>
                </a:solidFill>
              </a:rPr>
              <a:t>.” </a:t>
            </a:r>
            <a:endParaRPr lang="en-US" sz="700" dirty="0">
              <a:solidFill>
                <a:schemeClr val="accent6"/>
              </a:solidFill>
            </a:endParaRP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15"/>
          </p:nvPr>
        </p:nvSpPr>
        <p:spPr>
          <a:xfrm>
            <a:off x="8262759" y="3843021"/>
            <a:ext cx="2640803" cy="365125"/>
          </a:xfrm>
        </p:spPr>
        <p:txBody>
          <a:bodyPr>
            <a:normAutofit fontScale="92500" lnSpcReduction="20000"/>
          </a:bodyPr>
          <a:lstStyle/>
          <a:p>
            <a:r>
              <a:rPr lang="en-US" sz="1600" dirty="0">
                <a:solidFill>
                  <a:schemeClr val="accent6"/>
                </a:solidFill>
              </a:rPr>
              <a:t>We Calculate the Entropy </a:t>
            </a:r>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616027" y="2956756"/>
            <a:ext cx="603504" cy="603504"/>
          </a:xfrm>
          <a:prstGeom prst="rect">
            <a:avLst/>
          </a:prstGeom>
        </p:spPr>
      </p:pic>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xfrm>
            <a:off x="5464510" y="2956756"/>
            <a:ext cx="603504" cy="603504"/>
          </a:xfrm>
          <a:prstGeom prst="rect">
            <a:avLst/>
          </a:prstGeom>
        </p:spPr>
      </p:pic>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7"/>
          </p:nvPr>
        </p:nvPicPr>
        <p:blipFill>
          <a:blip r:embed="rId4"/>
          <a:srcRect/>
          <a:stretch>
            <a:fillRect/>
          </a:stretch>
        </p:blipFill>
        <p:spPr>
          <a:xfrm>
            <a:off x="9247308" y="2954667"/>
            <a:ext cx="603504" cy="603504"/>
          </a:xfrm>
          <a:prstGeom prst="rect">
            <a:avLst/>
          </a:prstGeom>
        </p:spPr>
      </p:pic>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p:cNvCxnSpPr>
          <p:nvPr/>
        </p:nvCxnSpPr>
        <p:spPr>
          <a:xfrm>
            <a:off x="2228528" y="3275731"/>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5282598" y="2799155"/>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9110321" y="2799155"/>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437936" y="2799155"/>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110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3639-C792-329D-7533-F5C7ABFDD232}"/>
              </a:ext>
            </a:extLst>
          </p:cNvPr>
          <p:cNvSpPr>
            <a:spLocks noGrp="1"/>
          </p:cNvSpPr>
          <p:nvPr>
            <p:ph type="title"/>
          </p:nvPr>
        </p:nvSpPr>
        <p:spPr>
          <a:xfrm>
            <a:off x="1169219" y="1937201"/>
            <a:ext cx="4719884" cy="580030"/>
          </a:xfrm>
        </p:spPr>
        <p:txBody>
          <a:bodyPr/>
          <a:lstStyle/>
          <a:p>
            <a:r>
              <a:rPr lang="en-US" dirty="0"/>
              <a:t>STEP 1</a:t>
            </a:r>
            <a:endParaRPr lang="en-IL" dirty="0"/>
          </a:p>
        </p:txBody>
      </p:sp>
      <p:sp>
        <p:nvSpPr>
          <p:cNvPr id="18" name="Text Placeholder 25">
            <a:extLst>
              <a:ext uri="{FF2B5EF4-FFF2-40B4-BE49-F238E27FC236}">
                <a16:creationId xmlns:a16="http://schemas.microsoft.com/office/drawing/2014/main" id="{E87D3DAD-166D-54D5-856C-DFB1142B7F01}"/>
              </a:ext>
            </a:extLst>
          </p:cNvPr>
          <p:cNvSpPr>
            <a:spLocks noGrp="1"/>
          </p:cNvSpPr>
          <p:nvPr>
            <p:ph type="body" sz="quarter" idx="12"/>
          </p:nvPr>
        </p:nvSpPr>
        <p:spPr>
          <a:xfrm>
            <a:off x="1682759" y="2596310"/>
            <a:ext cx="3692805" cy="759355"/>
          </a:xfrm>
        </p:spPr>
        <p:txBody>
          <a:bodyPr>
            <a:normAutofit lnSpcReduction="10000"/>
          </a:bodyPr>
          <a:lstStyle/>
          <a:p>
            <a:r>
              <a:rPr lang="en-US" dirty="0"/>
              <a:t>Check for changes in a file between snapshots – Date + Time</a:t>
            </a:r>
          </a:p>
        </p:txBody>
      </p:sp>
      <p:pic>
        <p:nvPicPr>
          <p:cNvPr id="2050" name="Picture 2" descr="NET 6: Date and Time Structures">
            <a:extLst>
              <a:ext uri="{FF2B5EF4-FFF2-40B4-BE49-F238E27FC236}">
                <a16:creationId xmlns:a16="http://schemas.microsoft.com/office/drawing/2014/main" id="{6EF626C9-2F49-59D4-4CE4-C3665F14F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921" y="3692206"/>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12 Best Android To Do List Apps | Zapier">
            <a:extLst>
              <a:ext uri="{FF2B5EF4-FFF2-40B4-BE49-F238E27FC236}">
                <a16:creationId xmlns:a16="http://schemas.microsoft.com/office/drawing/2014/main" id="{060EE780-E34D-0AD3-5B4C-349F9F973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080" y="3730306"/>
            <a:ext cx="3028950" cy="151447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B9675ED9-3539-E95A-977A-3CE4E1FB0FAB}"/>
              </a:ext>
            </a:extLst>
          </p:cNvPr>
          <p:cNvCxnSpPr>
            <a:stCxn id="2050" idx="3"/>
          </p:cNvCxnSpPr>
          <p:nvPr/>
        </p:nvCxnSpPr>
        <p:spPr>
          <a:xfrm>
            <a:off x="5114611" y="4487543"/>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CEA5A4-BE6F-513E-41F8-F7EC2DF28699}"/>
              </a:ext>
            </a:extLst>
          </p:cNvPr>
          <p:cNvCxnSpPr>
            <a:stCxn id="2050" idx="3"/>
            <a:endCxn id="2052" idx="1"/>
          </p:cNvCxnSpPr>
          <p:nvPr/>
        </p:nvCxnSpPr>
        <p:spPr>
          <a:xfrm>
            <a:off x="5106671" y="4468494"/>
            <a:ext cx="1631409" cy="1905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21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3639-C792-329D-7533-F5C7ABFDD232}"/>
              </a:ext>
            </a:extLst>
          </p:cNvPr>
          <p:cNvSpPr>
            <a:spLocks noGrp="1"/>
          </p:cNvSpPr>
          <p:nvPr>
            <p:ph type="title"/>
          </p:nvPr>
        </p:nvSpPr>
        <p:spPr>
          <a:xfrm>
            <a:off x="1309127" y="1868476"/>
            <a:ext cx="4719884" cy="580030"/>
          </a:xfrm>
        </p:spPr>
        <p:txBody>
          <a:bodyPr/>
          <a:lstStyle/>
          <a:p>
            <a:r>
              <a:rPr lang="en-US" dirty="0"/>
              <a:t>STEP 2</a:t>
            </a:r>
            <a:endParaRPr lang="en-IL" dirty="0"/>
          </a:p>
        </p:txBody>
      </p:sp>
      <p:cxnSp>
        <p:nvCxnSpPr>
          <p:cNvPr id="20" name="Straight Arrow Connector 19">
            <a:extLst>
              <a:ext uri="{FF2B5EF4-FFF2-40B4-BE49-F238E27FC236}">
                <a16:creationId xmlns:a16="http://schemas.microsoft.com/office/drawing/2014/main" id="{B9675ED9-3539-E95A-977A-3CE4E1FB0FAB}"/>
              </a:ext>
            </a:extLst>
          </p:cNvPr>
          <p:cNvCxnSpPr/>
          <p:nvPr/>
        </p:nvCxnSpPr>
        <p:spPr>
          <a:xfrm>
            <a:off x="5114611" y="4487543"/>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CEA5A4-BE6F-513E-41F8-F7EC2DF28699}"/>
              </a:ext>
            </a:extLst>
          </p:cNvPr>
          <p:cNvCxnSpPr/>
          <p:nvPr/>
        </p:nvCxnSpPr>
        <p:spPr>
          <a:xfrm>
            <a:off x="5106671" y="4468494"/>
            <a:ext cx="1631409" cy="1905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What Is A File Extension?">
            <a:extLst>
              <a:ext uri="{FF2B5EF4-FFF2-40B4-BE49-F238E27FC236}">
                <a16:creationId xmlns:a16="http://schemas.microsoft.com/office/drawing/2014/main" id="{B8271E9E-19D3-7DF8-F0D4-4ABA6F7C1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538" y="3548777"/>
            <a:ext cx="3346355" cy="18775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5">
            <a:extLst>
              <a:ext uri="{FF2B5EF4-FFF2-40B4-BE49-F238E27FC236}">
                <a16:creationId xmlns:a16="http://schemas.microsoft.com/office/drawing/2014/main" id="{0D8AF85D-8DA7-4CE4-DEAC-2AEE2BF5EBE0}"/>
              </a:ext>
            </a:extLst>
          </p:cNvPr>
          <p:cNvSpPr txBox="1">
            <a:spLocks/>
          </p:cNvSpPr>
          <p:nvPr/>
        </p:nvSpPr>
        <p:spPr>
          <a:xfrm>
            <a:off x="1528980" y="4083499"/>
            <a:ext cx="8826482" cy="75935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Else</a:t>
            </a:r>
          </a:p>
        </p:txBody>
      </p:sp>
      <p:sp>
        <p:nvSpPr>
          <p:cNvPr id="4" name="Text Placeholder 25">
            <a:extLst>
              <a:ext uri="{FF2B5EF4-FFF2-40B4-BE49-F238E27FC236}">
                <a16:creationId xmlns:a16="http://schemas.microsoft.com/office/drawing/2014/main" id="{2472DA68-C0E2-3BB2-0A18-2625B981EBDE}"/>
              </a:ext>
            </a:extLst>
          </p:cNvPr>
          <p:cNvSpPr txBox="1">
            <a:spLocks/>
          </p:cNvSpPr>
          <p:nvPr/>
        </p:nvSpPr>
        <p:spPr>
          <a:xfrm>
            <a:off x="6036951" y="4363043"/>
            <a:ext cx="3794642" cy="75935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Entropy</a:t>
            </a:r>
          </a:p>
        </p:txBody>
      </p:sp>
      <p:sp>
        <p:nvSpPr>
          <p:cNvPr id="7" name="Text Placeholder 25">
            <a:extLst>
              <a:ext uri="{FF2B5EF4-FFF2-40B4-BE49-F238E27FC236}">
                <a16:creationId xmlns:a16="http://schemas.microsoft.com/office/drawing/2014/main" id="{0A1BE085-9AD3-882F-17FB-3BBF0E83A698}"/>
              </a:ext>
            </a:extLst>
          </p:cNvPr>
          <p:cNvSpPr txBox="1">
            <a:spLocks/>
          </p:cNvSpPr>
          <p:nvPr/>
        </p:nvSpPr>
        <p:spPr>
          <a:xfrm>
            <a:off x="1682759" y="2596310"/>
            <a:ext cx="3766696" cy="75935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Check file endings</a:t>
            </a:r>
          </a:p>
          <a:p>
            <a:r>
              <a:rPr lang="en-US" dirty="0"/>
              <a:t>And apply each a different filter</a:t>
            </a:r>
          </a:p>
        </p:txBody>
      </p:sp>
    </p:spTree>
    <p:extLst>
      <p:ext uri="{BB962C8B-B14F-4D97-AF65-F5344CB8AC3E}">
        <p14:creationId xmlns:p14="http://schemas.microsoft.com/office/powerpoint/2010/main" val="1956117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372363" y="478365"/>
            <a:ext cx="4936277" cy="575890"/>
          </a:xfrm>
        </p:spPr>
        <p:txBody>
          <a:bodyPr/>
          <a:lstStyle/>
          <a:p>
            <a:r>
              <a:rPr lang="en-US" dirty="0"/>
              <a:t>Detection algorithm</a:t>
            </a:r>
          </a:p>
        </p:txBody>
      </p:sp>
      <p:sp>
        <p:nvSpPr>
          <p:cNvPr id="25" name="Text Placeholder 24">
            <a:extLst>
              <a:ext uri="{FF2B5EF4-FFF2-40B4-BE49-F238E27FC236}">
                <a16:creationId xmlns:a16="http://schemas.microsoft.com/office/drawing/2014/main" id="{C92715FE-DA94-9F1E-6434-B0F4EC225205}"/>
              </a:ext>
            </a:extLst>
          </p:cNvPr>
          <p:cNvSpPr>
            <a:spLocks noGrp="1"/>
          </p:cNvSpPr>
          <p:nvPr>
            <p:ph type="body" sz="quarter" idx="12"/>
          </p:nvPr>
        </p:nvSpPr>
        <p:spPr>
          <a:xfrm>
            <a:off x="270764" y="1398031"/>
            <a:ext cx="6726391" cy="4786009"/>
          </a:xfrm>
        </p:spPr>
        <p:txBody>
          <a:bodyPr/>
          <a:lstStyle/>
          <a:p>
            <a:pPr marL="285750" indent="-285750">
              <a:buFont typeface="Arial" panose="020B0604020202020204" pitchFamily="34" charset="0"/>
              <a:buChar char="•"/>
            </a:pPr>
            <a:r>
              <a:rPr lang="en-US" sz="2400" dirty="0"/>
              <a:t>Consists of a few different methods.</a:t>
            </a:r>
          </a:p>
          <a:p>
            <a:pPr marL="285750" indent="-285750">
              <a:buFont typeface="Arial" panose="020B0604020202020204" pitchFamily="34" charset="0"/>
              <a:buChar char="•"/>
            </a:pPr>
            <a:r>
              <a:rPr lang="en-US" sz="2400" dirty="0"/>
              <a:t>Returns a percentage indicating the likelihood the file has been encrypted.</a:t>
            </a:r>
          </a:p>
          <a:p>
            <a:pPr marL="285750" indent="-285750">
              <a:buFont typeface="Arial" panose="020B0604020202020204" pitchFamily="34" charset="0"/>
              <a:buChar char="•"/>
            </a:pPr>
            <a:r>
              <a:rPr lang="en-US" sz="2400" dirty="0"/>
              <a:t>Compares the grade against our calculated threshold.</a:t>
            </a:r>
          </a:p>
          <a:p>
            <a:pPr marL="285750" indent="-285750">
              <a:buFont typeface="Arial" panose="020B0604020202020204" pitchFamily="34" charset="0"/>
              <a:buChar char="•"/>
            </a:pPr>
            <a:r>
              <a:rPr lang="en-US" sz="2400" dirty="0"/>
              <a:t>Returns a definite answer whether or not a file has been compromised.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6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3639-C792-329D-7533-F5C7ABFDD232}"/>
              </a:ext>
            </a:extLst>
          </p:cNvPr>
          <p:cNvSpPr>
            <a:spLocks noGrp="1"/>
          </p:cNvSpPr>
          <p:nvPr>
            <p:ph type="title"/>
          </p:nvPr>
        </p:nvSpPr>
        <p:spPr>
          <a:xfrm>
            <a:off x="3532858" y="3726971"/>
            <a:ext cx="4719884" cy="580030"/>
          </a:xfrm>
        </p:spPr>
        <p:txBody>
          <a:bodyPr/>
          <a:lstStyle/>
          <a:p>
            <a:r>
              <a:rPr lang="en-US" dirty="0"/>
              <a:t>Thank you!</a:t>
            </a:r>
            <a:endParaRPr lang="en-IL" dirty="0"/>
          </a:p>
        </p:txBody>
      </p:sp>
      <p:cxnSp>
        <p:nvCxnSpPr>
          <p:cNvPr id="20" name="Straight Arrow Connector 19">
            <a:extLst>
              <a:ext uri="{FF2B5EF4-FFF2-40B4-BE49-F238E27FC236}">
                <a16:creationId xmlns:a16="http://schemas.microsoft.com/office/drawing/2014/main" id="{B9675ED9-3539-E95A-977A-3CE4E1FB0FAB}"/>
              </a:ext>
            </a:extLst>
          </p:cNvPr>
          <p:cNvCxnSpPr/>
          <p:nvPr/>
        </p:nvCxnSpPr>
        <p:spPr>
          <a:xfrm>
            <a:off x="5114611" y="4487543"/>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78694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200</TotalTime>
  <Words>374</Words>
  <Application>Microsoft Office PowerPoint</Application>
  <PresentationFormat>Widescreen</PresentationFormat>
  <Paragraphs>38</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Courier New</vt:lpstr>
      <vt:lpstr>Trebuchet MS</vt:lpstr>
      <vt:lpstr>Wingdings 3</vt:lpstr>
      <vt:lpstr>Facet</vt:lpstr>
      <vt:lpstr>Toga's storage ransomware challenge  Group 17:</vt:lpstr>
      <vt:lpstr>PowerPoint Presentation</vt:lpstr>
      <vt:lpstr>Our mission</vt:lpstr>
      <vt:lpstr>How we started</vt:lpstr>
      <vt:lpstr>ALGORITHM FLOW</vt:lpstr>
      <vt:lpstr>STEP 1</vt:lpstr>
      <vt:lpstr>STEP 2</vt:lpstr>
      <vt:lpstr>Detection algorithm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Uri Greitser</dc:creator>
  <cp:lastModifiedBy>saher daoud</cp:lastModifiedBy>
  <cp:revision>32</cp:revision>
  <dcterms:created xsi:type="dcterms:W3CDTF">2022-12-15T13:21:54Z</dcterms:created>
  <dcterms:modified xsi:type="dcterms:W3CDTF">2022-12-22T14:49:06Z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